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1" r:id="rId2"/>
    <p:sldId id="256" r:id="rId3"/>
    <p:sldId id="259" r:id="rId4"/>
    <p:sldId id="260" r:id="rId5"/>
    <p:sldId id="258" r:id="rId6"/>
    <p:sldId id="257"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69" d="100"/>
          <a:sy n="69" d="100"/>
        </p:scale>
        <p:origin x="-6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E323B6-491D-934F-A6EE-812A89E37538}" type="datetimeFigureOut">
              <a:rPr lang="en-US" smtClean="0"/>
              <a:t>11/19/13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23B6-491D-934F-A6EE-812A89E37538}" type="datetimeFigureOut">
              <a:rPr lang="en-US" smtClean="0"/>
              <a:t>11/19/13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23B6-491D-934F-A6EE-812A89E37538}" type="datetimeFigureOut">
              <a:rPr lang="en-US" smtClean="0"/>
              <a:t>11/19/13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323B6-491D-934F-A6EE-812A89E37538}" type="datetimeFigureOut">
              <a:rPr lang="en-US" smtClean="0"/>
              <a:t>11/19/13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E323B6-491D-934F-A6EE-812A89E37538}" type="datetimeFigureOut">
              <a:rPr lang="en-US" smtClean="0"/>
              <a:t>11/19/13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E323B6-491D-934F-A6EE-812A89E37538}" type="datetimeFigureOut">
              <a:rPr lang="en-US" smtClean="0"/>
              <a:t>11/19/13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E323B6-491D-934F-A6EE-812A89E37538}" type="datetimeFigureOut">
              <a:rPr lang="en-US" smtClean="0"/>
              <a:t>11/19/13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E323B6-491D-934F-A6EE-812A89E37538}" type="datetimeFigureOut">
              <a:rPr lang="en-US" smtClean="0"/>
              <a:t>11/19/13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323B6-491D-934F-A6EE-812A89E37538}" type="datetimeFigureOut">
              <a:rPr lang="en-US" smtClean="0"/>
              <a:t>11/19/13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323B6-491D-934F-A6EE-812A89E37538}" type="datetimeFigureOut">
              <a:rPr lang="en-US" smtClean="0"/>
              <a:t>11/19/13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323B6-491D-934F-A6EE-812A89E37538}" type="datetimeFigureOut">
              <a:rPr lang="en-US" smtClean="0"/>
              <a:t>11/19/13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C6324-E886-AB49-A8E0-FEE592B9E0A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323B6-491D-934F-A6EE-812A89E37538}" type="datetimeFigureOut">
              <a:rPr lang="en-US" smtClean="0"/>
              <a:t>11/19/13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C6324-E886-AB49-A8E0-FEE592B9E0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goal of text-based discussions? </a:t>
            </a:r>
            <a:endParaRPr lang="en-US" dirty="0"/>
          </a:p>
        </p:txBody>
      </p:sp>
      <p:sp>
        <p:nvSpPr>
          <p:cNvPr id="3" name="Content Placeholder 2"/>
          <p:cNvSpPr>
            <a:spLocks noGrp="1"/>
          </p:cNvSpPr>
          <p:nvPr>
            <p:ph idx="1"/>
          </p:nvPr>
        </p:nvSpPr>
        <p:spPr>
          <a:xfrm>
            <a:off x="275771" y="1778000"/>
            <a:ext cx="3812419" cy="4525963"/>
          </a:xfrm>
        </p:spPr>
        <p:txBody>
          <a:bodyPr/>
          <a:lstStyle/>
          <a:p>
            <a:r>
              <a:rPr lang="en-US" dirty="0" smtClean="0"/>
              <a:t>How do we facilitate this goal?</a:t>
            </a:r>
            <a:endParaRPr lang="en-US" dirty="0"/>
          </a:p>
        </p:txBody>
      </p:sp>
      <p:sp>
        <p:nvSpPr>
          <p:cNvPr id="4" name="Content Placeholder 2"/>
          <p:cNvSpPr txBox="1">
            <a:spLocks/>
          </p:cNvSpPr>
          <p:nvPr/>
        </p:nvSpPr>
        <p:spPr>
          <a:xfrm>
            <a:off x="5109029" y="1930400"/>
            <a:ext cx="3812419" cy="4525963"/>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might hinder this goal?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How craft questions that foster inferring, elaboration, interpretation?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craft questions that foster inferring, elaboration, interpretation?</a:t>
            </a:r>
            <a:endParaRPr lang="en-US" dirty="0"/>
          </a:p>
        </p:txBody>
      </p:sp>
      <p:sp>
        <p:nvSpPr>
          <p:cNvPr id="3" name="Content Placeholder 2"/>
          <p:cNvSpPr>
            <a:spLocks noGrp="1"/>
          </p:cNvSpPr>
          <p:nvPr>
            <p:ph idx="1"/>
          </p:nvPr>
        </p:nvSpPr>
        <p:spPr>
          <a:xfrm>
            <a:off x="457200" y="1600200"/>
            <a:ext cx="3389086" cy="4525963"/>
          </a:xfrm>
        </p:spPr>
        <p:txBody>
          <a:bodyPr>
            <a:normAutofit fontScale="92500" lnSpcReduction="20000"/>
          </a:bodyPr>
          <a:lstStyle/>
          <a:p>
            <a:r>
              <a:rPr lang="en-US" dirty="0" smtClean="0"/>
              <a:t>The manta ray was once known to sailors as the “devil fish” because of the “horns” on its head. The horns are actually fins that guide plankton and shrimp into its mouth. </a:t>
            </a:r>
            <a:endParaRPr lang="en-US" dirty="0"/>
          </a:p>
        </p:txBody>
      </p:sp>
      <p:sp>
        <p:nvSpPr>
          <p:cNvPr id="4" name="Content Placeholder 2"/>
          <p:cNvSpPr txBox="1">
            <a:spLocks/>
          </p:cNvSpPr>
          <p:nvPr/>
        </p:nvSpPr>
        <p:spPr>
          <a:xfrm>
            <a:off x="4482495" y="1752600"/>
            <a:ext cx="4204305" cy="4887686"/>
          </a:xfrm>
          <a:prstGeom prst="rect">
            <a:avLst/>
          </a:prstGeom>
        </p:spPr>
        <p:txBody>
          <a:bodyPr vert="horz" lIns="91440" tIns="45720" rIns="91440" bIns="45720" rtlCol="0">
            <a:normAutofit fontScale="775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i="1" dirty="0" smtClean="0"/>
              <a:t>Q: Why was the manta ray referred to as the “devil fish”?</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(OK</a:t>
            </a:r>
            <a:r>
              <a:rPr kumimoji="0" lang="en-US" sz="3200" b="1" i="0" u="none" strike="noStrike" kern="1200" cap="none" spc="0" normalizeH="0" noProof="0" dirty="0" smtClean="0">
                <a:ln>
                  <a:noFill/>
                </a:ln>
                <a:solidFill>
                  <a:schemeClr val="tx1"/>
                </a:solidFill>
                <a:effectLst/>
                <a:uLnTx/>
                <a:uFillTx/>
                <a:latin typeface="+mn-lt"/>
                <a:ea typeface="+mn-ea"/>
                <a:cs typeface="+mn-cs"/>
              </a:rPr>
              <a:t> but…why </a:t>
            </a:r>
            <a:r>
              <a:rPr lang="en-US" sz="3200" b="1" dirty="0" smtClean="0"/>
              <a:t>not that high level?]</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Harder,</a:t>
            </a:r>
            <a:r>
              <a:rPr kumimoji="0" lang="en-US" sz="3200" b="1" i="0" u="none" strike="noStrike" kern="1200" cap="none" spc="0" normalizeH="0" noProof="0" dirty="0" smtClean="0">
                <a:ln>
                  <a:noFill/>
                </a:ln>
                <a:solidFill>
                  <a:schemeClr val="tx1"/>
                </a:solidFill>
                <a:effectLst/>
                <a:uLnTx/>
                <a:uFillTx/>
                <a:latin typeface="+mn-lt"/>
                <a:ea typeface="+mn-ea"/>
                <a:cs typeface="+mn-cs"/>
              </a:rPr>
              <a:t> more inferring?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i="1" baseline="0" dirty="0" smtClean="0"/>
              <a:t>Q: Do you</a:t>
            </a:r>
            <a:r>
              <a:rPr lang="en-US" sz="3200" i="1" dirty="0" smtClean="0"/>
              <a:t> think the sailors thought the devil fish was dangerous?  Why?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i="1" dirty="0" smtClean="0"/>
              <a:t>Q: Now that we’ve read what their horns are used for, do you think the sailors were correct? Why or why not?   </a:t>
            </a:r>
            <a:endParaRPr kumimoji="0" lang="en-US" sz="3200" b="0" i="1"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10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accel="50000" decel="5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1000" fill="hold"/>
                                        <p:tgtEl>
                                          <p:spTgt spid="4">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accel="50000" decel="5000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1000" fill="hold"/>
                                        <p:tgtEl>
                                          <p:spTgt spid="4">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1000" fill="hold"/>
                                        <p:tgtEl>
                                          <p:spTgt spid="4">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295" y="1076476"/>
            <a:ext cx="3461657" cy="4525963"/>
          </a:xfrm>
        </p:spPr>
        <p:txBody>
          <a:bodyPr>
            <a:normAutofit fontScale="92500" lnSpcReduction="20000"/>
          </a:bodyPr>
          <a:lstStyle/>
          <a:p>
            <a:r>
              <a:rPr lang="en-US" dirty="0" smtClean="0"/>
              <a:t>Living Polyps: (heading) </a:t>
            </a:r>
          </a:p>
          <a:p>
            <a:r>
              <a:rPr lang="en-US" dirty="0" smtClean="0"/>
              <a:t>Polyps eat plankton…</a:t>
            </a:r>
          </a:p>
          <a:p>
            <a:endParaRPr lang="en-US" dirty="0" smtClean="0"/>
          </a:p>
          <a:p>
            <a:endParaRPr lang="en-US" dirty="0" smtClean="0"/>
          </a:p>
          <a:p>
            <a:r>
              <a:rPr lang="en-US" dirty="0" smtClean="0"/>
              <a:t>[diagram of a polyp with labeled parts for tentacles, mouth, and stomach] </a:t>
            </a:r>
            <a:endParaRPr lang="en-US" dirty="0"/>
          </a:p>
        </p:txBody>
      </p:sp>
      <p:sp>
        <p:nvSpPr>
          <p:cNvPr id="4" name="Content Placeholder 2"/>
          <p:cNvSpPr txBox="1">
            <a:spLocks/>
          </p:cNvSpPr>
          <p:nvPr/>
        </p:nvSpPr>
        <p:spPr>
          <a:xfrm>
            <a:off x="3882568" y="217714"/>
            <a:ext cx="5009848" cy="6640286"/>
          </a:xfrm>
          <a:prstGeom prst="rect">
            <a:avLst/>
          </a:prstGeom>
        </p:spPr>
        <p:txBody>
          <a:bodyPr vert="horz" lIns="91440" tIns="45720" rIns="91440" bIns="45720" rtlCol="0">
            <a:normAutofit fontScale="250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smtClean="0"/>
              <a:t>Q: If polyps are actually living, what might they need to survive?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A: They</a:t>
            </a:r>
            <a:r>
              <a:rPr kumimoji="0" lang="en-US" sz="8000" b="0" i="0" u="none" strike="noStrike" kern="1200" cap="none" spc="0" normalizeH="0" noProof="0" dirty="0" smtClean="0">
                <a:ln>
                  <a:noFill/>
                </a:ln>
                <a:solidFill>
                  <a:schemeClr val="tx1"/>
                </a:solidFill>
                <a:effectLst/>
                <a:uLnTx/>
                <a:uFillTx/>
                <a:latin typeface="+mn-lt"/>
                <a:ea typeface="+mn-ea"/>
                <a:cs typeface="+mn-cs"/>
              </a:rPr>
              <a:t> would need food. </a:t>
            </a:r>
            <a:endParaRPr lang="en-US" sz="8000" dirty="0" smtClean="0"/>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a:t>F</a:t>
            </a:r>
            <a:r>
              <a:rPr lang="en-US" sz="8000" noProof="0" dirty="0" smtClean="0"/>
              <a:t>: What can </a:t>
            </a:r>
            <a:r>
              <a:rPr lang="en-US" sz="8000" dirty="0" smtClean="0"/>
              <a:t>we learn from the diagram about how polyps eat?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noProof="0" dirty="0" smtClean="0"/>
              <a:t>A: They use their </a:t>
            </a:r>
            <a:r>
              <a:rPr lang="en-US" sz="8000" dirty="0" smtClean="0"/>
              <a:t>tentacles mouth, and stomach. </a:t>
            </a:r>
            <a:endParaRPr lang="en-US" sz="8000" noProof="0" dirty="0" smtClean="0"/>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a:t>F</a:t>
            </a:r>
            <a:r>
              <a:rPr lang="en-US" sz="8000" dirty="0" smtClean="0"/>
              <a:t>: Good.  </a:t>
            </a:r>
            <a:r>
              <a:rPr lang="en-US" sz="8000" dirty="0"/>
              <a:t>W</a:t>
            </a:r>
            <a:r>
              <a:rPr lang="en-US" sz="8000" noProof="0" dirty="0" smtClean="0"/>
              <a:t>hat parts of the polyp are similar and different compared to </a:t>
            </a:r>
            <a:r>
              <a:rPr lang="en-US" sz="8000" dirty="0" smtClean="0"/>
              <a:t>you?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smtClean="0"/>
              <a:t>A: They have a stomach and a mouth, and so do we.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A:</a:t>
            </a:r>
            <a:r>
              <a:rPr kumimoji="0" lang="en-US" sz="8000" b="0" i="0" u="none" strike="noStrike" kern="1200" cap="none" spc="0" normalizeH="0" noProof="0" dirty="0" smtClean="0">
                <a:ln>
                  <a:noFill/>
                </a:ln>
                <a:solidFill>
                  <a:schemeClr val="tx1"/>
                </a:solidFill>
                <a:effectLst/>
                <a:uLnTx/>
                <a:uFillTx/>
                <a:latin typeface="+mn-lt"/>
                <a:ea typeface="+mn-ea"/>
                <a:cs typeface="+mn-cs"/>
              </a:rPr>
              <a:t> But we don’t have tentacles!!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baseline="0" dirty="0" smtClean="0"/>
              <a:t>Q:  Hmmm….</a:t>
            </a:r>
            <a:r>
              <a:rPr lang="en-US" sz="8000" dirty="0" smtClean="0"/>
              <a:t>how are the tentacles useful for a polyp? Let’s look back in the text.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smtClean="0"/>
              <a:t>A: They use them to stick their food and then push it into their mouth.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a:t>F</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a:t>
            </a:r>
            <a:r>
              <a:rPr kumimoji="0" lang="en-US" sz="8000" b="0" i="0" u="none" strike="noStrike" kern="1200" cap="none" spc="0" normalizeH="0" noProof="0" dirty="0" smtClean="0">
                <a:ln>
                  <a:noFill/>
                </a:ln>
                <a:solidFill>
                  <a:schemeClr val="tx1"/>
                </a:solidFill>
                <a:effectLst/>
                <a:uLnTx/>
                <a:uFillTx/>
                <a:latin typeface="+mn-lt"/>
                <a:ea typeface="+mn-ea"/>
                <a:cs typeface="+mn-cs"/>
              </a:rPr>
              <a:t> Do we have anything like tentacles that serve </a:t>
            </a:r>
            <a:r>
              <a:rPr lang="en-US" sz="8000" dirty="0" smtClean="0"/>
              <a:t>a similar purpose?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A: Yes, our hands.  But we</a:t>
            </a:r>
            <a:r>
              <a:rPr kumimoji="0" lang="en-US" sz="8000" b="0" i="0" u="none" strike="noStrike" kern="1200" cap="none" spc="0" normalizeH="0" noProof="0" dirty="0" smtClean="0">
                <a:ln>
                  <a:noFill/>
                </a:ln>
                <a:solidFill>
                  <a:schemeClr val="tx1"/>
                </a:solidFill>
                <a:effectLst/>
                <a:uLnTx/>
                <a:uFillTx/>
                <a:latin typeface="+mn-lt"/>
                <a:ea typeface="+mn-ea"/>
                <a:cs typeface="+mn-cs"/>
              </a:rPr>
              <a:t> don’t sting things like a polyp does.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noProof="0" dirty="0" smtClean="0"/>
              <a:t>F: You are right. Why do you think polyps have to sting </a:t>
            </a:r>
            <a:r>
              <a:rPr lang="en-US" sz="8000" dirty="0" smtClean="0"/>
              <a:t>their food before they eat it?</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8000" dirty="0" smtClean="0"/>
              <a:t>A: ???   </a:t>
            </a:r>
            <a:endParaRPr kumimoji="0" lang="en-US" sz="80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789"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7391" y="1752600"/>
            <a:ext cx="3993848" cy="4525963"/>
          </a:xfrm>
        </p:spPr>
        <p:txBody>
          <a:bodyPr/>
          <a:lstStyle/>
          <a:p>
            <a:r>
              <a:rPr lang="en-US" dirty="0" smtClean="0"/>
              <a:t>Sharks, barracudas, manta rays, and moray eels are among the larges predators of the coral reefs.  Each has a different way of hunting prey. </a:t>
            </a:r>
            <a:endParaRPr lang="en-US" dirty="0"/>
          </a:p>
        </p:txBody>
      </p:sp>
      <p:sp>
        <p:nvSpPr>
          <p:cNvPr id="4" name="Content Placeholder 2"/>
          <p:cNvSpPr txBox="1">
            <a:spLocks/>
          </p:cNvSpPr>
          <p:nvPr/>
        </p:nvSpPr>
        <p:spPr>
          <a:xfrm>
            <a:off x="4603448" y="1752600"/>
            <a:ext cx="3993848" cy="4525963"/>
          </a:xfrm>
          <a:prstGeom prst="rect">
            <a:avLst/>
          </a:prstGeom>
        </p:spPr>
        <p:txBody>
          <a:bodyPr vert="horz" lIns="91440" tIns="45720" rIns="91440" bIns="45720" rtlCol="0">
            <a:normAutofit fontScale="775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dirty="0" smtClean="0"/>
              <a:t>This section is all about how predators catch their food.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From these first two sentences,</a:t>
            </a:r>
            <a:r>
              <a:rPr kumimoji="0" lang="en-US" sz="3200" b="0" i="0" u="none" strike="noStrike" kern="1200" cap="none" spc="0" normalizeH="0" noProof="0" dirty="0" smtClean="0">
                <a:ln>
                  <a:noFill/>
                </a:ln>
                <a:solidFill>
                  <a:schemeClr val="tx1"/>
                </a:solidFill>
                <a:effectLst/>
                <a:uLnTx/>
                <a:uFillTx/>
                <a:latin typeface="+mn-lt"/>
                <a:ea typeface="+mn-ea"/>
                <a:cs typeface="+mn-cs"/>
              </a:rPr>
              <a:t> </a:t>
            </a:r>
            <a:r>
              <a:rPr kumimoji="0" lang="en-US" sz="3200" b="1" i="0" u="none" strike="noStrike" kern="1200" cap="none" spc="0" normalizeH="0" noProof="0" dirty="0" smtClean="0">
                <a:ln>
                  <a:noFill/>
                </a:ln>
                <a:solidFill>
                  <a:schemeClr val="tx1"/>
                </a:solidFill>
                <a:effectLst/>
                <a:uLnTx/>
                <a:uFillTx/>
                <a:latin typeface="+mn-lt"/>
                <a:ea typeface="+mn-ea"/>
                <a:cs typeface="+mn-cs"/>
              </a:rPr>
              <a:t>why do you think</a:t>
            </a:r>
            <a:r>
              <a:rPr kumimoji="0" lang="en-US" sz="3200" b="0" i="0" u="none" strike="noStrike" kern="1200" cap="none" spc="0" normalizeH="0" noProof="0" dirty="0" smtClean="0">
                <a:ln>
                  <a:noFill/>
                </a:ln>
                <a:solidFill>
                  <a:schemeClr val="tx1"/>
                </a:solidFill>
                <a:effectLst/>
                <a:uLnTx/>
                <a:uFillTx/>
                <a:latin typeface="+mn-lt"/>
                <a:ea typeface="+mn-ea"/>
                <a:cs typeface="+mn-cs"/>
              </a:rPr>
              <a:t> different predators would have different ways of hunting prey?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3200" baseline="0" dirty="0" smtClean="0"/>
              <a:t>Because</a:t>
            </a:r>
            <a:r>
              <a:rPr lang="en-US" sz="3200" dirty="0" smtClean="0"/>
              <a:t> each predator has different features like sharp teeth or camouflage and they might need different ways to catch different kinds of animals.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itle 1"/>
          <p:cNvSpPr>
            <a:spLocks noGrp="1"/>
          </p:cNvSpPr>
          <p:nvPr>
            <p:ph type="title"/>
          </p:nvPr>
        </p:nvSpPr>
        <p:spPr>
          <a:xfrm>
            <a:off x="457200" y="274638"/>
            <a:ext cx="8229600" cy="1143000"/>
          </a:xfrm>
        </p:spPr>
        <p:txBody>
          <a:bodyPr>
            <a:normAutofit fontScale="90000"/>
          </a:bodyPr>
          <a:lstStyle/>
          <a:p>
            <a:r>
              <a:rPr lang="en-US" dirty="0" smtClean="0"/>
              <a:t>How craft questions that foster inferring, elaboration, interpretation?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461657" cy="4798181"/>
          </a:xfrm>
        </p:spPr>
        <p:txBody>
          <a:bodyPr>
            <a:normAutofit/>
          </a:bodyPr>
          <a:lstStyle/>
          <a:p>
            <a:r>
              <a:rPr lang="en-US" sz="2400" dirty="0" smtClean="0"/>
              <a:t>Moray eels hide in caves and then rush out to snatch up lobsters, crabs, and fish. </a:t>
            </a:r>
          </a:p>
          <a:p>
            <a:pPr>
              <a:buNone/>
            </a:pPr>
            <a:r>
              <a:rPr lang="en-US" sz="2400" dirty="0" smtClean="0"/>
              <a:t/>
            </a:r>
            <a:br>
              <a:rPr lang="en-US" sz="2400" dirty="0" smtClean="0"/>
            </a:br>
            <a:endParaRPr lang="en-US" sz="2400" dirty="0" smtClean="0"/>
          </a:p>
          <a:p>
            <a:r>
              <a:rPr lang="en-US" sz="2400" dirty="0" smtClean="0"/>
              <a:t>A sea horse can’t swim away quickly from predators. Instead, it protects itself from camouflage. </a:t>
            </a:r>
            <a:endParaRPr lang="en-US" sz="2400" dirty="0"/>
          </a:p>
        </p:txBody>
      </p:sp>
      <p:sp>
        <p:nvSpPr>
          <p:cNvPr id="4" name="Content Placeholder 2"/>
          <p:cNvSpPr txBox="1">
            <a:spLocks/>
          </p:cNvSpPr>
          <p:nvPr/>
        </p:nvSpPr>
        <p:spPr>
          <a:xfrm>
            <a:off x="4175276" y="1600200"/>
            <a:ext cx="4511524" cy="4798181"/>
          </a:xfrm>
          <a:prstGeom prst="rect">
            <a:avLst/>
          </a:prstGeom>
        </p:spPr>
        <p:txBody>
          <a:bodyPr vert="horz" lIns="91440" tIns="45720" rIns="91440" bIns="45720" rtlCol="0">
            <a:normAutofit fontScale="85000" lnSpcReduction="1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1" u="none" strike="noStrike" kern="1200" cap="none" spc="0" normalizeH="0" baseline="0" noProof="0" dirty="0" smtClean="0">
                <a:ln>
                  <a:noFill/>
                </a:ln>
                <a:solidFill>
                  <a:schemeClr val="tx1"/>
                </a:solidFill>
                <a:effectLst/>
                <a:uLnTx/>
                <a:uFillTx/>
                <a:latin typeface="+mn-lt"/>
                <a:ea typeface="+mn-ea"/>
                <a:cs typeface="+mn-cs"/>
              </a:rPr>
              <a:t>Q: Based on what we just read, </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what can we assume </a:t>
            </a:r>
            <a:r>
              <a:rPr kumimoji="0" lang="en-US" sz="2400" b="0" i="1" u="none" strike="noStrike" kern="1200" cap="none" spc="0" normalizeH="0" baseline="0" noProof="0" dirty="0" smtClean="0">
                <a:ln>
                  <a:noFill/>
                </a:ln>
                <a:solidFill>
                  <a:schemeClr val="tx1"/>
                </a:solidFill>
                <a:effectLst/>
                <a:uLnTx/>
                <a:uFillTx/>
                <a:latin typeface="+mn-lt"/>
                <a:ea typeface="+mn-ea"/>
                <a:cs typeface="+mn-cs"/>
              </a:rPr>
              <a:t>the</a:t>
            </a:r>
            <a:r>
              <a:rPr kumimoji="0" lang="en-US" sz="2400" b="0" i="1" u="none" strike="noStrike" kern="1200" cap="none" spc="0" normalizeH="0" noProof="0" dirty="0" smtClean="0">
                <a:ln>
                  <a:noFill/>
                </a:ln>
                <a:solidFill>
                  <a:schemeClr val="tx1"/>
                </a:solidFill>
                <a:effectLst/>
                <a:uLnTx/>
                <a:uFillTx/>
                <a:latin typeface="+mn-lt"/>
                <a:ea typeface="+mn-ea"/>
                <a:cs typeface="+mn-cs"/>
              </a:rPr>
              <a:t> floor of the reef looks like? And what creatures can be found there?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i="1" noProof="0" dirty="0" smtClean="0"/>
              <a:t>A: [If eels there, must have lots of caves for them to hide in, </a:t>
            </a:r>
            <a:r>
              <a:rPr lang="en-US" sz="2400" i="1" dirty="0" smtClean="0"/>
              <a:t>and lot of lobsters and crabs nearby]</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i="1" dirty="0" smtClean="0"/>
              <a:t>Q: Yes, reefs have lots of caves for eels to hide in, but </a:t>
            </a:r>
            <a:r>
              <a:rPr lang="en-US" sz="2400" b="1" i="1" dirty="0" smtClean="0"/>
              <a:t>why do you think </a:t>
            </a:r>
            <a:r>
              <a:rPr lang="en-US" sz="2400" i="1" dirty="0" smtClean="0"/>
              <a:t>eels would hide before catching their prey? </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i="1" dirty="0" smtClean="0"/>
              <a:t>A: Eels hide so their prey won’t see them coming.  </a:t>
            </a:r>
          </a:p>
          <a:p>
            <a:pPr marL="342900" lvl="0" indent="-342900">
              <a:spcBef>
                <a:spcPct val="20000"/>
              </a:spcBef>
              <a:buFont typeface="Arial"/>
              <a:buChar char="•"/>
            </a:pPr>
            <a:r>
              <a:rPr lang="en-US" sz="2400" b="1" i="1" dirty="0" smtClean="0"/>
              <a:t>Let’s look back </a:t>
            </a:r>
            <a:r>
              <a:rPr lang="en-US" sz="2400" i="1" dirty="0" smtClean="0"/>
              <a:t>at </a:t>
            </a:r>
            <a:r>
              <a:rPr lang="en-US" sz="2400" i="1" dirty="0" err="1" smtClean="0"/>
              <a:t>p</a:t>
            </a:r>
            <a:r>
              <a:rPr lang="en-US" sz="2400" i="1" dirty="0" smtClean="0"/>
              <a:t>. 15 about the sea horse – </a:t>
            </a:r>
            <a:r>
              <a:rPr lang="en-US" sz="2400" b="1" i="1" dirty="0" smtClean="0"/>
              <a:t>how is their hiding different</a:t>
            </a:r>
            <a:r>
              <a:rPr lang="en-US" sz="2400" i="1" dirty="0" smtClean="0"/>
              <a:t>? </a:t>
            </a:r>
          </a:p>
          <a:p>
            <a:pPr marL="342900" lvl="0" indent="-342900">
              <a:spcBef>
                <a:spcPct val="20000"/>
              </a:spcBef>
              <a:buFont typeface="Arial"/>
              <a:buChar char="•"/>
            </a:pPr>
            <a:r>
              <a:rPr lang="en-US" sz="2400" i="1" dirty="0" smtClean="0"/>
              <a:t>A sea horse uses camouflage to change color </a:t>
            </a:r>
            <a:r>
              <a:rPr lang="en-US" sz="2400" i="1" dirty="0" err="1" smtClean="0"/>
              <a:t>ond</a:t>
            </a:r>
            <a:r>
              <a:rPr lang="en-US" sz="2400" i="1" dirty="0" smtClean="0"/>
              <a:t> hide from its prey.  </a:t>
            </a:r>
            <a:endParaRPr lang="en-US" sz="2400" i="1" dirty="0" smtClean="0"/>
          </a:p>
          <a:p>
            <a:pPr marL="342900" lvl="0" indent="-342900">
              <a:spcBef>
                <a:spcPct val="20000"/>
              </a:spcBef>
              <a:buFont typeface="Arial"/>
              <a:buChar char="•"/>
            </a:pPr>
            <a:endParaRPr lang="en-US" sz="2400" i="1" dirty="0" smtClean="0"/>
          </a:p>
        </p:txBody>
      </p:sp>
      <p:sp>
        <p:nvSpPr>
          <p:cNvPr id="5" name="Title 1"/>
          <p:cNvSpPr>
            <a:spLocks noGrp="1"/>
          </p:cNvSpPr>
          <p:nvPr>
            <p:ph type="title"/>
          </p:nvPr>
        </p:nvSpPr>
        <p:spPr>
          <a:xfrm>
            <a:off x="457200" y="274638"/>
            <a:ext cx="8229600" cy="1143000"/>
          </a:xfrm>
        </p:spPr>
        <p:txBody>
          <a:bodyPr>
            <a:normAutofit fontScale="90000"/>
          </a:bodyPr>
          <a:lstStyle/>
          <a:p>
            <a:r>
              <a:rPr lang="en-US" dirty="0" smtClean="0"/>
              <a:t>How craft questions that foster inferring, elaboration, interpretation?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258</TotalTime>
  <Words>637</Words>
  <Application>Microsoft Macintosh PowerPoint</Application>
  <PresentationFormat>On-screen Show (4:3)</PresentationFormat>
  <Paragraphs>44</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Office Theme</vt:lpstr>
      <vt:lpstr>What is the goal of text-based discussions? </vt:lpstr>
      <vt:lpstr>How craft questions that foster inferring, elaboration, interpretation?</vt:lpstr>
      <vt:lpstr>How craft questions that foster inferring, elaboration, interpretation?</vt:lpstr>
      <vt:lpstr>Slide 4</vt:lpstr>
      <vt:lpstr>How craft questions that foster inferring, elaboration, interpretation?</vt:lpstr>
      <vt:lpstr>How craft questions that foster inferring, elaboration, interpretation?</vt:lpstr>
    </vt:vector>
  </TitlesOfParts>
  <Company>University of Rhode Island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Julie Coiro</dc:creator>
  <cp:lastModifiedBy>Julie Coiro</cp:lastModifiedBy>
  <cp:revision>3</cp:revision>
  <dcterms:created xsi:type="dcterms:W3CDTF">2013-11-19T13:15:57Z</dcterms:created>
  <dcterms:modified xsi:type="dcterms:W3CDTF">2013-11-19T17:34:07Z</dcterms:modified>
</cp:coreProperties>
</file>